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57" r:id="rId5"/>
    <p:sldId id="270" r:id="rId6"/>
    <p:sldId id="260" r:id="rId7"/>
    <p:sldId id="258" r:id="rId8"/>
    <p:sldId id="259" r:id="rId9"/>
    <p:sldId id="261" r:id="rId10"/>
    <p:sldId id="262" r:id="rId11"/>
    <p:sldId id="267" r:id="rId12"/>
    <p:sldId id="263" r:id="rId13"/>
    <p:sldId id="264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6" autoAdjust="0"/>
    <p:restoredTop sz="95768" autoAdjust="0"/>
  </p:normalViewPr>
  <p:slideViewPr>
    <p:cSldViewPr snapToGrid="0">
      <p:cViewPr varScale="1">
        <p:scale>
          <a:sx n="95" d="100"/>
          <a:sy n="95" d="100"/>
        </p:scale>
        <p:origin x="444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4E9249-9EEB-47F2-8FAA-0B1A6B744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4F1CDB-B4D4-4BCC-B82B-D58A27EAFE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433C72-994A-4E62-B70C-8CD53AEA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9DA24D-04C1-413A-9994-2BB2E1196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D46A9C-2584-4664-982A-6ED287B9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5340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15326A-4B5F-4440-A0AF-4A488FBF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E288DC7-B312-4220-9BBB-CE7F6D1DC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9FAF14-FAAD-4B12-90DC-56549935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499109-56B1-4650-AB57-2CA1E9875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0F8567-E0F4-42D9-BCF5-78A4BAC2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9759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10EDB95-292F-4C89-919F-CF989CB88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2339694-2439-4EB9-A2E9-5E321560C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2A1FED-DCC1-4844-B1D6-AED10F2BE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1B7B06-C036-4C5A-B364-F31BD1ED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17D9B3-5A0C-4342-827B-164E4E6D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39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CF48DD-8172-4853-956C-A02C4D391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108351-3220-4159-B6F6-1FED8BB48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535B65-D42C-4E8D-A697-4C7E1F14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ADFEFD-7087-406F-9123-79ACA4045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707353-6AC6-4175-AEB8-1B6AB2D5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1302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813977-DEF7-4167-ABA8-C4C1673A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369F03-2D72-41FA-8AD1-126CA9DD3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5C345E-8FD0-43A2-A5CF-9DF164B2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E7425C-0001-491F-BF65-42C862A3C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83522D-7B8F-493F-B6F5-59381486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4153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A36D02-A252-43B9-94E1-38555832D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D8E48A-22FE-4581-936C-F78BC2939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CD670B-66E4-486A-A583-8B1CF3DED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072BDA-E6FE-443A-A688-97BF581C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E4BB5F-B51E-4734-9558-FA2723C3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6B2C81-48D9-472F-AC4E-041AFB66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566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1AEEC-3604-4B6B-AF50-918A5BBA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D6FF55-4A16-4E4F-8EC7-4502E3044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88FBF3-8F85-47F8-85AA-4B580FF0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0962958-0F92-421F-AAB8-1F687132D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7F2A6D-D1CC-410B-8124-7D4BE7A521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8D96F1D-796D-4BFE-B698-BA5B77DBB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BE65401-58CD-4890-9344-4CD64202A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722B675-06BF-43A7-8C11-8AF7F17F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4505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519343-53BD-41B5-9DEF-90BBF914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B0315D-5A0F-49BF-9B4C-4292E1A29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ADD2F3-8214-47C9-AEDB-C6632473F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2FA710A-4542-45B0-909B-4DA42B21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230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57C0B38-E2D4-4290-809C-8594969E7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D730122-4119-4A54-A979-25646596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9D5080-6B13-45C8-9A4C-F5ADB8D03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599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AD1FB7-50FB-44CB-BDAA-91D46F42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FF0CAF-47B0-46D6-989A-4FC04648C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507F41-137D-44C9-A520-5FB431FEA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532E66-8DD8-4274-8DB7-91142731B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E7ADFDC-48CA-4516-B144-53A44A48A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1693AC-9109-46A3-964C-FBA760A9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0596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9FFA0F-EC2A-4BB7-8EEE-45B8F935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0B04776-B327-4D8C-BD77-7B89ED6493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278733-D6D0-4E91-A410-8BEA29FB5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E5FF12-3DAD-4668-B87D-05AB3BCE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E23B8E-9CC6-468F-9ACC-1E566D47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C4B3DE-BBDB-4DC1-830C-A79543B2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1385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BEC40D6-C699-47B8-9670-238975CC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55F25D-44C2-4F22-AB96-F517378AB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B3BFEC-6627-477F-86C8-6D5E6E6EE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A0BB2-C486-4B27-BF3F-40044F74329C}" type="datetimeFigureOut">
              <a:rPr lang="fr-FR" smtClean="0"/>
              <a:t>06/12/2022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3F0076-A103-4C7F-98A3-22C5BBF2F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883327-7EDD-4D29-A7A0-1A42792F2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0A66A-048C-498A-A8F2-B55FADA7695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4438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10" Type="http://schemas.openxmlformats.org/officeDocument/2006/relationships/image" Target="../media/image19.jpg"/><Relationship Id="rId4" Type="http://schemas.openxmlformats.org/officeDocument/2006/relationships/tags" Target="../tags/tag65.xml"/><Relationship Id="rId9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7" Type="http://schemas.openxmlformats.org/officeDocument/2006/relationships/image" Target="../media/image21.jp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20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tags" Target="../tags/tag7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7" Type="http://schemas.openxmlformats.org/officeDocument/2006/relationships/tags" Target="../tags/tag85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9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tags" Target="../tags/tag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9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5.jpg"/><Relationship Id="rId5" Type="http://schemas.openxmlformats.org/officeDocument/2006/relationships/tags" Target="../tags/tag14.xml"/><Relationship Id="rId10" Type="http://schemas.openxmlformats.org/officeDocument/2006/relationships/image" Target="../media/image4.jpg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10" Type="http://schemas.openxmlformats.org/officeDocument/2006/relationships/image" Target="../media/image6.jpg"/><Relationship Id="rId4" Type="http://schemas.openxmlformats.org/officeDocument/2006/relationships/tags" Target="../tags/tag21.xml"/><Relationship Id="rId9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8.jp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7.jpg"/><Relationship Id="rId5" Type="http://schemas.openxmlformats.org/officeDocument/2006/relationships/tags" Target="../tags/tag30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9.xml"/><Relationship Id="rId9" Type="http://schemas.openxmlformats.org/officeDocument/2006/relationships/tags" Target="../tags/tag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10.jp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9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12.jp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11.jpg"/><Relationship Id="rId5" Type="http://schemas.openxmlformats.org/officeDocument/2006/relationships/tags" Target="../tags/tag43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image" Target="../media/image15.jp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14.jpg"/><Relationship Id="rId5" Type="http://schemas.openxmlformats.org/officeDocument/2006/relationships/tags" Target="../tags/tag52.xml"/><Relationship Id="rId10" Type="http://schemas.openxmlformats.org/officeDocument/2006/relationships/image" Target="../media/image13.jpg"/><Relationship Id="rId4" Type="http://schemas.openxmlformats.org/officeDocument/2006/relationships/tags" Target="../tags/tag51.xml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tags" Target="../tags/tag5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12ADB6-0276-49F7-BB4C-61871C5A5D7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90500" y="190500"/>
            <a:ext cx="11806238" cy="6457950"/>
          </a:xfrm>
          <a:prstGeom prst="rect">
            <a:avLst/>
          </a:prstGeom>
          <a:ln>
            <a:solidFill>
              <a:schemeClr val="accent2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F8C76A-5EA1-49D2-A650-2937623E0BA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0963"/>
            <a:ext cx="76200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3E54E59-5EF8-4230-AC86-A83233C3638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52710" y="3319463"/>
            <a:ext cx="75295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0" dirty="0">
                <a:solidFill>
                  <a:srgbClr val="271A38"/>
                </a:solidFill>
                <a:effectLst/>
                <a:latin typeface="Inter"/>
              </a:rPr>
              <a:t>- Analyse de l’état actuel du SEO pour le site La Panthère.</a:t>
            </a:r>
          </a:p>
          <a:p>
            <a:endParaRPr lang="fr-FR" sz="2400" b="1" dirty="0">
              <a:solidFill>
                <a:srgbClr val="271A38"/>
              </a:solidFill>
              <a:latin typeface="Inter"/>
            </a:endParaRPr>
          </a:p>
          <a:p>
            <a:r>
              <a:rPr lang="fr-FR" sz="2400" b="1" i="0" dirty="0">
                <a:solidFill>
                  <a:srgbClr val="271A38"/>
                </a:solidFill>
                <a:effectLst/>
                <a:latin typeface="Inter"/>
              </a:rPr>
              <a:t>- Les améliorations du SEO et Accessibilité.</a:t>
            </a:r>
          </a:p>
          <a:p>
            <a:endParaRPr lang="fr-FR" sz="2400" b="1" dirty="0">
              <a:solidFill>
                <a:srgbClr val="271A38"/>
              </a:solidFill>
              <a:latin typeface="Inter"/>
            </a:endParaRPr>
          </a:p>
          <a:p>
            <a:r>
              <a:rPr lang="fr-FR" sz="2400" b="1" dirty="0">
                <a:solidFill>
                  <a:srgbClr val="271A38"/>
                </a:solidFill>
                <a:latin typeface="Inter"/>
              </a:rPr>
              <a:t>- La comparaison des résultats.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56379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421F42F-FE60-45D1-A80F-4670950F18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3" y="1513819"/>
            <a:ext cx="11558588" cy="328654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2DA6064-FD44-4920-B52A-69769C3FD7D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05150" y="308021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Validation CSS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6E22C02-F347-483B-BC75-645EC9FC66A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87" y="5073128"/>
            <a:ext cx="6429375" cy="135731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4657315-9A4E-47B2-8799-ACEFCFFECAC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324724" y="6141533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1DB1676-1C75-468D-8596-B6B79FB264B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025154" y="3941305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4818589-9ACC-4716-A43F-B7445730A8F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80999" y="838200"/>
            <a:ext cx="11430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- Concernant le CSS, les changements sont rapides à mettre en place.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2EA4BA8-95B1-4161-AB65-3C03F697C4D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57175" y="204782"/>
            <a:ext cx="1390650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W3C</a:t>
            </a:r>
          </a:p>
        </p:txBody>
      </p:sp>
    </p:spTree>
    <p:extLst>
      <p:ext uri="{BB962C8B-B14F-4D97-AF65-F5344CB8AC3E}">
        <p14:creationId xmlns:p14="http://schemas.microsoft.com/office/powerpoint/2010/main" val="101074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ABCBCB2-F09A-4117-8DF9-5B80DC6A2E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499" y="35164"/>
            <a:ext cx="7192944" cy="30913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A5437C2-D932-401B-9D4B-6890EBA9B9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838" y="3268151"/>
            <a:ext cx="6953459" cy="357326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1A8E94-CA81-453F-9274-3E78A53DBDF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930581" y="1396192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AB3E0B4-C9B5-40E5-9703-40EC15E7812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930581" y="4815150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</p:spTree>
    <p:extLst>
      <p:ext uri="{BB962C8B-B14F-4D97-AF65-F5344CB8AC3E}">
        <p14:creationId xmlns:p14="http://schemas.microsoft.com/office/powerpoint/2010/main" val="3640483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7978AAA-88C7-4FAE-B91A-0AF54362F7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4" y="1438339"/>
            <a:ext cx="9594905" cy="54196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CF68407-F1A2-472F-87C5-D244BB951DF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88118" y="146748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Google Analytics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8F1934-28DC-437D-83E3-584218214D8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9555" y="666750"/>
            <a:ext cx="1167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- Google Analytics fournit beaucoup d’informations concernant l’activité sur le site, le pourcentage de visite avec </a:t>
            </a:r>
            <a:r>
              <a:rPr lang="fr-FR" sz="1600" u="sng" dirty="0"/>
              <a:t>mobiles ou ordinateurs </a:t>
            </a:r>
            <a:r>
              <a:rPr lang="fr-FR" sz="1600" dirty="0"/>
              <a:t>fixes, les </a:t>
            </a:r>
            <a:r>
              <a:rPr lang="fr-FR" sz="1600" u="sng" dirty="0"/>
              <a:t>systèmes d’exploitations </a:t>
            </a:r>
            <a:r>
              <a:rPr lang="fr-FR" sz="1600" dirty="0"/>
              <a:t>et les </a:t>
            </a:r>
            <a:r>
              <a:rPr lang="fr-FR" sz="1600" u="sng" dirty="0"/>
              <a:t>résolutions d’écrans </a:t>
            </a:r>
            <a:r>
              <a:rPr lang="fr-FR" sz="1600" dirty="0"/>
              <a:t>utilisés.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A59A598-2A53-497A-9A8D-0CF1BF4C927D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 flipH="1">
            <a:off x="6753225" y="938212"/>
            <a:ext cx="4010026" cy="4076701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E6C2F5E-508D-485E-85A9-D256916BAF7A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2462213" y="1200150"/>
            <a:ext cx="41910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4C68F0A-AA72-4915-A929-6469CD1A2FC4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4891088" y="1200150"/>
            <a:ext cx="3533775" cy="370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488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3984461-172A-44F6-B7FB-50FDB8D7E0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0" y="1065798"/>
            <a:ext cx="9268263" cy="579220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3D6A38F-E9FA-4129-B321-28024466251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4775" y="176213"/>
            <a:ext cx="119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La durée moyenne d’engagement</a:t>
            </a:r>
            <a:r>
              <a:rPr lang="fr-FR" dirty="0"/>
              <a:t>, </a:t>
            </a:r>
            <a:r>
              <a:rPr lang="fr-FR" u="sng" dirty="0"/>
              <a:t>les évènements</a:t>
            </a:r>
            <a:r>
              <a:rPr lang="fr-FR" dirty="0"/>
              <a:t>, </a:t>
            </a:r>
            <a:r>
              <a:rPr lang="fr-FR" u="sng" dirty="0"/>
              <a:t>le nombre de vue</a:t>
            </a:r>
            <a:r>
              <a:rPr lang="fr-FR" dirty="0"/>
              <a:t>, et…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9B4097B-4930-4692-B7A3-E5F1DDD28754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 flipH="1">
            <a:off x="2643188" y="545545"/>
            <a:ext cx="1052512" cy="573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3176CB2-DF29-4DBE-8F7C-5533FF52207A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6577013" y="545545"/>
            <a:ext cx="304800" cy="376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CFF2FCB-D28E-4B6E-A0FC-4FEB60F062CB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8348663" y="545545"/>
            <a:ext cx="1076325" cy="4031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FFD0038-D32C-49D2-9F21-411888F1CAE1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H="1">
            <a:off x="1952625" y="545545"/>
            <a:ext cx="6343650" cy="3959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D5791AA8-1153-43EE-ADE7-DFBE54AFF01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8118" y="127698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Google Analytics</a:t>
            </a:r>
          </a:p>
        </p:txBody>
      </p:sp>
    </p:spTree>
    <p:extLst>
      <p:ext uri="{BB962C8B-B14F-4D97-AF65-F5344CB8AC3E}">
        <p14:creationId xmlns:p14="http://schemas.microsoft.com/office/powerpoint/2010/main" val="3190482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4743B21-A7F6-44A8-8FC7-9D9131B50F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56" y="2620526"/>
            <a:ext cx="6585019" cy="422240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3E388CE-754E-40CA-9204-512D2F69A37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513993" y="989766"/>
            <a:ext cx="6546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sz="1600" dirty="0"/>
              <a:t>Mettre la langue en </a:t>
            </a:r>
            <a:r>
              <a:rPr lang="fr-FR" sz="1600" b="1" dirty="0"/>
              <a:t>FR</a:t>
            </a:r>
            <a:r>
              <a:rPr lang="fr-F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Suppression de la </a:t>
            </a:r>
            <a:r>
              <a:rPr lang="fr-FR" sz="1600" b="1" dirty="0"/>
              <a:t>meta keywords</a:t>
            </a:r>
            <a:r>
              <a:rPr lang="fr-F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Ajouter les balises </a:t>
            </a:r>
            <a:r>
              <a:rPr lang="fr-FR" sz="1600" b="1" dirty="0"/>
              <a:t>meta robots </a:t>
            </a:r>
            <a:r>
              <a:rPr lang="fr-FR" sz="1600" dirty="0"/>
              <a:t>et </a:t>
            </a:r>
            <a:r>
              <a:rPr lang="fr-FR" sz="1600" b="1" dirty="0"/>
              <a:t>meta description</a:t>
            </a:r>
            <a:r>
              <a:rPr lang="fr-FR" sz="1600" dirty="0"/>
              <a:t>.</a:t>
            </a:r>
          </a:p>
          <a:p>
            <a:pPr marL="285750" indent="-285750">
              <a:buFontTx/>
              <a:buChar char="-"/>
            </a:pPr>
            <a:r>
              <a:rPr lang="fr-FR" sz="1600" b="1" dirty="0"/>
              <a:t>Minification</a:t>
            </a:r>
            <a:r>
              <a:rPr lang="fr-FR" sz="1600" dirty="0"/>
              <a:t> des fichiers </a:t>
            </a:r>
            <a:r>
              <a:rPr lang="fr-FR" sz="1600" b="1" dirty="0"/>
              <a:t>CSS et JS</a:t>
            </a:r>
            <a:r>
              <a:rPr lang="fr-FR" sz="1600" dirty="0"/>
              <a:t>, et mettre « </a:t>
            </a:r>
            <a:r>
              <a:rPr lang="fr-FR" sz="1600" b="1" dirty="0"/>
              <a:t>style.css </a:t>
            </a:r>
            <a:r>
              <a:rPr lang="fr-FR" sz="1600" dirty="0"/>
              <a:t>» en fin de liste afin qu’il puisse appliquer ses styles en priorité.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Mettre en différer le chargement des fichiers Javascript et Css (</a:t>
            </a:r>
            <a:r>
              <a:rPr lang="fr-FR" sz="1600" b="1" dirty="0"/>
              <a:t>defer</a:t>
            </a:r>
            <a:r>
              <a:rPr lang="fr-FR" sz="1600" dirty="0"/>
              <a:t>).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B25B438-21BC-4395-8A27-653BDB2C9BD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" y="15072"/>
            <a:ext cx="5390838" cy="334107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7FF7881-2197-460E-A1F3-A711E7049E3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48350" y="2215150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F2658A7-8CCA-4E62-86DE-5048D7DEAB3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5265" y="3398856"/>
            <a:ext cx="520504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sz="1600" dirty="0"/>
              <a:t>Suppression du fichier « gmaps.js » qui ne sert à rien.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Je recommande l’utilisation des versions </a:t>
            </a:r>
            <a:r>
              <a:rPr lang="fr-FR" sz="1600" b="1" dirty="0"/>
              <a:t>CDN</a:t>
            </a:r>
            <a:r>
              <a:rPr lang="fr-FR" sz="1600" dirty="0"/>
              <a:t> de </a:t>
            </a:r>
            <a:r>
              <a:rPr lang="fr-FR" sz="1600" b="1" dirty="0"/>
              <a:t>Jquery.js </a:t>
            </a:r>
            <a:r>
              <a:rPr lang="fr-FR" sz="1600" dirty="0"/>
              <a:t>et </a:t>
            </a:r>
            <a:r>
              <a:rPr lang="fr-FR" sz="1600" b="1" dirty="0"/>
              <a:t>Bootstrap.js</a:t>
            </a:r>
            <a:r>
              <a:rPr lang="fr-FR" sz="1600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Mettre un titre explicite qui renseigne les moteurs de recherche.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Inclure le script </a:t>
            </a:r>
            <a:r>
              <a:rPr lang="fr-FR" sz="1600" b="1" dirty="0"/>
              <a:t>Google Analytics 4</a:t>
            </a:r>
            <a:r>
              <a:rPr lang="fr-FR" sz="1600" dirty="0"/>
              <a:t>.</a:t>
            </a:r>
          </a:p>
          <a:p>
            <a:pPr marL="285750" indent="-285750" algn="just">
              <a:buFontTx/>
              <a:buChar char="-"/>
            </a:pPr>
            <a:r>
              <a:rPr lang="fr-FR" sz="1600" dirty="0"/>
              <a:t>Il faut également renommer la </a:t>
            </a:r>
            <a:r>
              <a:rPr lang="fr-FR" sz="1600" b="1" dirty="0"/>
              <a:t>page2.html</a:t>
            </a:r>
            <a:r>
              <a:rPr lang="fr-FR" sz="1600" dirty="0"/>
              <a:t> en </a:t>
            </a:r>
            <a:r>
              <a:rPr lang="fr-FR" sz="1600" b="1" dirty="0"/>
              <a:t>contact.html</a:t>
            </a:r>
            <a:r>
              <a:rPr lang="fr-FR" sz="1600" dirty="0"/>
              <a:t>, ce nom est mieux référencé par les moteurs de recherche.</a:t>
            </a:r>
          </a:p>
          <a:p>
            <a:pPr algn="just"/>
            <a:endParaRPr lang="fr-FR" sz="1600" dirty="0"/>
          </a:p>
          <a:p>
            <a:pPr marL="285750" indent="-285750" algn="just">
              <a:buFontTx/>
              <a:buChar char="-"/>
            </a:pPr>
            <a:r>
              <a:rPr lang="fr-FR" sz="1600" dirty="0"/>
              <a:t>Ne pas utiliser des méthodes </a:t>
            </a:r>
            <a:r>
              <a:rPr lang="fr-FR" sz="1600" b="1" dirty="0"/>
              <a:t>Black Hat </a:t>
            </a:r>
            <a:r>
              <a:rPr lang="fr-FR" sz="1600" dirty="0"/>
              <a:t>pour forcer un référencement de manière douteuse, qui risquerait à terme, d’avoir un impact négatif.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BBD3140-9C07-44E7-B860-5581DC4DF71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56742" y="195943"/>
            <a:ext cx="6544826" cy="646331"/>
          </a:xfrm>
          <a:custGeom>
            <a:avLst/>
            <a:gdLst>
              <a:gd name="connsiteX0" fmla="*/ 0 w 6544826"/>
              <a:gd name="connsiteY0" fmla="*/ 0 h 646331"/>
              <a:gd name="connsiteX1" fmla="*/ 398639 w 6544826"/>
              <a:gd name="connsiteY1" fmla="*/ 0 h 646331"/>
              <a:gd name="connsiteX2" fmla="*/ 862727 w 6544826"/>
              <a:gd name="connsiteY2" fmla="*/ 0 h 646331"/>
              <a:gd name="connsiteX3" fmla="*/ 1523160 w 6544826"/>
              <a:gd name="connsiteY3" fmla="*/ 0 h 646331"/>
              <a:gd name="connsiteX4" fmla="*/ 1921799 w 6544826"/>
              <a:gd name="connsiteY4" fmla="*/ 0 h 646331"/>
              <a:gd name="connsiteX5" fmla="*/ 2516783 w 6544826"/>
              <a:gd name="connsiteY5" fmla="*/ 0 h 646331"/>
              <a:gd name="connsiteX6" fmla="*/ 3242664 w 6544826"/>
              <a:gd name="connsiteY6" fmla="*/ 0 h 646331"/>
              <a:gd name="connsiteX7" fmla="*/ 3837648 w 6544826"/>
              <a:gd name="connsiteY7" fmla="*/ 0 h 646331"/>
              <a:gd name="connsiteX8" fmla="*/ 4301736 w 6544826"/>
              <a:gd name="connsiteY8" fmla="*/ 0 h 646331"/>
              <a:gd name="connsiteX9" fmla="*/ 4700375 w 6544826"/>
              <a:gd name="connsiteY9" fmla="*/ 0 h 646331"/>
              <a:gd name="connsiteX10" fmla="*/ 5360807 w 6544826"/>
              <a:gd name="connsiteY10" fmla="*/ 0 h 646331"/>
              <a:gd name="connsiteX11" fmla="*/ 5890343 w 6544826"/>
              <a:gd name="connsiteY11" fmla="*/ 0 h 646331"/>
              <a:gd name="connsiteX12" fmla="*/ 6544826 w 6544826"/>
              <a:gd name="connsiteY12" fmla="*/ 0 h 646331"/>
              <a:gd name="connsiteX13" fmla="*/ 6544826 w 6544826"/>
              <a:gd name="connsiteY13" fmla="*/ 316702 h 646331"/>
              <a:gd name="connsiteX14" fmla="*/ 6544826 w 6544826"/>
              <a:gd name="connsiteY14" fmla="*/ 646331 h 646331"/>
              <a:gd name="connsiteX15" fmla="*/ 6015290 w 6544826"/>
              <a:gd name="connsiteY15" fmla="*/ 646331 h 646331"/>
              <a:gd name="connsiteX16" fmla="*/ 5289409 w 6544826"/>
              <a:gd name="connsiteY16" fmla="*/ 646331 h 646331"/>
              <a:gd name="connsiteX17" fmla="*/ 4825322 w 6544826"/>
              <a:gd name="connsiteY17" fmla="*/ 646331 h 646331"/>
              <a:gd name="connsiteX18" fmla="*/ 4361234 w 6544826"/>
              <a:gd name="connsiteY18" fmla="*/ 646331 h 646331"/>
              <a:gd name="connsiteX19" fmla="*/ 3962595 w 6544826"/>
              <a:gd name="connsiteY19" fmla="*/ 646331 h 646331"/>
              <a:gd name="connsiteX20" fmla="*/ 3302162 w 6544826"/>
              <a:gd name="connsiteY20" fmla="*/ 646331 h 646331"/>
              <a:gd name="connsiteX21" fmla="*/ 2772626 w 6544826"/>
              <a:gd name="connsiteY21" fmla="*/ 646331 h 646331"/>
              <a:gd name="connsiteX22" fmla="*/ 2112194 w 6544826"/>
              <a:gd name="connsiteY22" fmla="*/ 646331 h 646331"/>
              <a:gd name="connsiteX23" fmla="*/ 1648106 w 6544826"/>
              <a:gd name="connsiteY23" fmla="*/ 646331 h 646331"/>
              <a:gd name="connsiteX24" fmla="*/ 1053122 w 6544826"/>
              <a:gd name="connsiteY24" fmla="*/ 646331 h 646331"/>
              <a:gd name="connsiteX25" fmla="*/ 0 w 6544826"/>
              <a:gd name="connsiteY25" fmla="*/ 646331 h 646331"/>
              <a:gd name="connsiteX26" fmla="*/ 0 w 6544826"/>
              <a:gd name="connsiteY26" fmla="*/ 329629 h 646331"/>
              <a:gd name="connsiteX27" fmla="*/ 0 w 6544826"/>
              <a:gd name="connsiteY27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44826" h="646331" fill="none" extrusionOk="0">
                <a:moveTo>
                  <a:pt x="0" y="0"/>
                </a:moveTo>
                <a:cubicBezTo>
                  <a:pt x="135655" y="-40487"/>
                  <a:pt x="310520" y="24342"/>
                  <a:pt x="398639" y="0"/>
                </a:cubicBezTo>
                <a:cubicBezTo>
                  <a:pt x="486758" y="-24342"/>
                  <a:pt x="706828" y="27911"/>
                  <a:pt x="862727" y="0"/>
                </a:cubicBezTo>
                <a:cubicBezTo>
                  <a:pt x="1018626" y="-27911"/>
                  <a:pt x="1224653" y="23335"/>
                  <a:pt x="1523160" y="0"/>
                </a:cubicBezTo>
                <a:cubicBezTo>
                  <a:pt x="1821667" y="-23335"/>
                  <a:pt x="1806589" y="26605"/>
                  <a:pt x="1921799" y="0"/>
                </a:cubicBezTo>
                <a:cubicBezTo>
                  <a:pt x="2037009" y="-26605"/>
                  <a:pt x="2344978" y="4429"/>
                  <a:pt x="2516783" y="0"/>
                </a:cubicBezTo>
                <a:cubicBezTo>
                  <a:pt x="2688588" y="-4429"/>
                  <a:pt x="2972063" y="79642"/>
                  <a:pt x="3242664" y="0"/>
                </a:cubicBezTo>
                <a:cubicBezTo>
                  <a:pt x="3513265" y="-79642"/>
                  <a:pt x="3699405" y="53578"/>
                  <a:pt x="3837648" y="0"/>
                </a:cubicBezTo>
                <a:cubicBezTo>
                  <a:pt x="3975891" y="-53578"/>
                  <a:pt x="4075636" y="13918"/>
                  <a:pt x="4301736" y="0"/>
                </a:cubicBezTo>
                <a:cubicBezTo>
                  <a:pt x="4527836" y="-13918"/>
                  <a:pt x="4600996" y="5006"/>
                  <a:pt x="4700375" y="0"/>
                </a:cubicBezTo>
                <a:cubicBezTo>
                  <a:pt x="4799754" y="-5006"/>
                  <a:pt x="5146021" y="36500"/>
                  <a:pt x="5360807" y="0"/>
                </a:cubicBezTo>
                <a:cubicBezTo>
                  <a:pt x="5575593" y="-36500"/>
                  <a:pt x="5643164" y="2835"/>
                  <a:pt x="5890343" y="0"/>
                </a:cubicBezTo>
                <a:cubicBezTo>
                  <a:pt x="6137522" y="-2835"/>
                  <a:pt x="6292285" y="32140"/>
                  <a:pt x="6544826" y="0"/>
                </a:cubicBezTo>
                <a:cubicBezTo>
                  <a:pt x="6571641" y="154084"/>
                  <a:pt x="6526781" y="239391"/>
                  <a:pt x="6544826" y="316702"/>
                </a:cubicBezTo>
                <a:cubicBezTo>
                  <a:pt x="6562871" y="394013"/>
                  <a:pt x="6507561" y="505034"/>
                  <a:pt x="6544826" y="646331"/>
                </a:cubicBezTo>
                <a:cubicBezTo>
                  <a:pt x="6386304" y="708959"/>
                  <a:pt x="6130675" y="590553"/>
                  <a:pt x="6015290" y="646331"/>
                </a:cubicBezTo>
                <a:cubicBezTo>
                  <a:pt x="5899905" y="702109"/>
                  <a:pt x="5618032" y="604249"/>
                  <a:pt x="5289409" y="646331"/>
                </a:cubicBezTo>
                <a:cubicBezTo>
                  <a:pt x="4960786" y="688413"/>
                  <a:pt x="5035680" y="600777"/>
                  <a:pt x="4825322" y="646331"/>
                </a:cubicBezTo>
                <a:cubicBezTo>
                  <a:pt x="4614964" y="691885"/>
                  <a:pt x="4581519" y="617253"/>
                  <a:pt x="4361234" y="646331"/>
                </a:cubicBezTo>
                <a:cubicBezTo>
                  <a:pt x="4140949" y="675409"/>
                  <a:pt x="4104119" y="609645"/>
                  <a:pt x="3962595" y="646331"/>
                </a:cubicBezTo>
                <a:cubicBezTo>
                  <a:pt x="3821071" y="683017"/>
                  <a:pt x="3588702" y="640771"/>
                  <a:pt x="3302162" y="646331"/>
                </a:cubicBezTo>
                <a:cubicBezTo>
                  <a:pt x="3015622" y="651891"/>
                  <a:pt x="2929550" y="598210"/>
                  <a:pt x="2772626" y="646331"/>
                </a:cubicBezTo>
                <a:cubicBezTo>
                  <a:pt x="2615702" y="694452"/>
                  <a:pt x="2319161" y="584115"/>
                  <a:pt x="2112194" y="646331"/>
                </a:cubicBezTo>
                <a:cubicBezTo>
                  <a:pt x="1905227" y="708547"/>
                  <a:pt x="1839307" y="620914"/>
                  <a:pt x="1648106" y="646331"/>
                </a:cubicBezTo>
                <a:cubicBezTo>
                  <a:pt x="1456905" y="671748"/>
                  <a:pt x="1238158" y="579641"/>
                  <a:pt x="1053122" y="646331"/>
                </a:cubicBezTo>
                <a:cubicBezTo>
                  <a:pt x="868086" y="713021"/>
                  <a:pt x="286148" y="605549"/>
                  <a:pt x="0" y="646331"/>
                </a:cubicBezTo>
                <a:cubicBezTo>
                  <a:pt x="-7280" y="569740"/>
                  <a:pt x="17059" y="418934"/>
                  <a:pt x="0" y="329629"/>
                </a:cubicBezTo>
                <a:cubicBezTo>
                  <a:pt x="-17059" y="240324"/>
                  <a:pt x="30525" y="124839"/>
                  <a:pt x="0" y="0"/>
                </a:cubicBezTo>
                <a:close/>
              </a:path>
              <a:path w="6544826" h="646331" stroke="0" extrusionOk="0">
                <a:moveTo>
                  <a:pt x="0" y="0"/>
                </a:moveTo>
                <a:cubicBezTo>
                  <a:pt x="132219" y="-27933"/>
                  <a:pt x="523563" y="28735"/>
                  <a:pt x="660432" y="0"/>
                </a:cubicBezTo>
                <a:cubicBezTo>
                  <a:pt x="797301" y="-28735"/>
                  <a:pt x="1101620" y="61541"/>
                  <a:pt x="1386313" y="0"/>
                </a:cubicBezTo>
                <a:cubicBezTo>
                  <a:pt x="1671006" y="-61541"/>
                  <a:pt x="1769003" y="931"/>
                  <a:pt x="1915849" y="0"/>
                </a:cubicBezTo>
                <a:cubicBezTo>
                  <a:pt x="2062695" y="-931"/>
                  <a:pt x="2255468" y="5699"/>
                  <a:pt x="2510833" y="0"/>
                </a:cubicBezTo>
                <a:cubicBezTo>
                  <a:pt x="2766198" y="-5699"/>
                  <a:pt x="2875743" y="59840"/>
                  <a:pt x="3236714" y="0"/>
                </a:cubicBezTo>
                <a:cubicBezTo>
                  <a:pt x="3597685" y="-59840"/>
                  <a:pt x="3612921" y="18335"/>
                  <a:pt x="3962595" y="0"/>
                </a:cubicBezTo>
                <a:cubicBezTo>
                  <a:pt x="4312269" y="-18335"/>
                  <a:pt x="4329632" y="8848"/>
                  <a:pt x="4426682" y="0"/>
                </a:cubicBezTo>
                <a:cubicBezTo>
                  <a:pt x="4523732" y="-8848"/>
                  <a:pt x="4675154" y="36858"/>
                  <a:pt x="4825322" y="0"/>
                </a:cubicBezTo>
                <a:cubicBezTo>
                  <a:pt x="4975490" y="-36858"/>
                  <a:pt x="5316889" y="75561"/>
                  <a:pt x="5551202" y="0"/>
                </a:cubicBezTo>
                <a:cubicBezTo>
                  <a:pt x="5785515" y="-75561"/>
                  <a:pt x="6089405" y="95138"/>
                  <a:pt x="6544826" y="0"/>
                </a:cubicBezTo>
                <a:cubicBezTo>
                  <a:pt x="6551550" y="77782"/>
                  <a:pt x="6535935" y="213883"/>
                  <a:pt x="6544826" y="316702"/>
                </a:cubicBezTo>
                <a:cubicBezTo>
                  <a:pt x="6553717" y="419521"/>
                  <a:pt x="6539471" y="501631"/>
                  <a:pt x="6544826" y="646331"/>
                </a:cubicBezTo>
                <a:cubicBezTo>
                  <a:pt x="6261221" y="714035"/>
                  <a:pt x="6179999" y="582984"/>
                  <a:pt x="5949842" y="646331"/>
                </a:cubicBezTo>
                <a:cubicBezTo>
                  <a:pt x="5719685" y="709678"/>
                  <a:pt x="5509162" y="593498"/>
                  <a:pt x="5354858" y="646331"/>
                </a:cubicBezTo>
                <a:cubicBezTo>
                  <a:pt x="5200554" y="699164"/>
                  <a:pt x="5083565" y="601369"/>
                  <a:pt x="4825322" y="646331"/>
                </a:cubicBezTo>
                <a:cubicBezTo>
                  <a:pt x="4567079" y="691293"/>
                  <a:pt x="4435864" y="627098"/>
                  <a:pt x="4099441" y="646331"/>
                </a:cubicBezTo>
                <a:cubicBezTo>
                  <a:pt x="3763018" y="665564"/>
                  <a:pt x="3788120" y="604639"/>
                  <a:pt x="3700802" y="646331"/>
                </a:cubicBezTo>
                <a:cubicBezTo>
                  <a:pt x="3613484" y="688023"/>
                  <a:pt x="3289390" y="610082"/>
                  <a:pt x="3105817" y="646331"/>
                </a:cubicBezTo>
                <a:cubicBezTo>
                  <a:pt x="2922244" y="682580"/>
                  <a:pt x="2639374" y="567085"/>
                  <a:pt x="2379937" y="646331"/>
                </a:cubicBezTo>
                <a:cubicBezTo>
                  <a:pt x="2120500" y="725577"/>
                  <a:pt x="2176771" y="639440"/>
                  <a:pt x="1981297" y="646331"/>
                </a:cubicBezTo>
                <a:cubicBezTo>
                  <a:pt x="1785823" y="653222"/>
                  <a:pt x="1439226" y="618929"/>
                  <a:pt x="1255417" y="646331"/>
                </a:cubicBezTo>
                <a:cubicBezTo>
                  <a:pt x="1071608" y="673733"/>
                  <a:pt x="904829" y="604121"/>
                  <a:pt x="791329" y="646331"/>
                </a:cubicBezTo>
                <a:cubicBezTo>
                  <a:pt x="677829" y="688541"/>
                  <a:pt x="346099" y="564903"/>
                  <a:pt x="0" y="646331"/>
                </a:cubicBezTo>
                <a:cubicBezTo>
                  <a:pt x="-22630" y="559739"/>
                  <a:pt x="2069" y="429577"/>
                  <a:pt x="0" y="329629"/>
                </a:cubicBezTo>
                <a:cubicBezTo>
                  <a:pt x="-2069" y="229681"/>
                  <a:pt x="19807" y="135301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9116991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Les modifications apportées sont importantes en termes de</a:t>
            </a:r>
          </a:p>
          <a:p>
            <a:pPr algn="ctr"/>
            <a:r>
              <a:rPr lang="fr-FR" sz="1800" b="1" dirty="0"/>
              <a:t>Vitesse</a:t>
            </a:r>
            <a:r>
              <a:rPr lang="fr-FR" sz="1800" dirty="0"/>
              <a:t>, </a:t>
            </a:r>
            <a:r>
              <a:rPr lang="fr-FR" sz="1800" b="1" dirty="0"/>
              <a:t>Référencement</a:t>
            </a:r>
            <a:r>
              <a:rPr lang="fr-FR" sz="1800" dirty="0"/>
              <a:t> et </a:t>
            </a:r>
            <a:r>
              <a:rPr lang="fr-FR" sz="1800" b="1" dirty="0"/>
              <a:t>d’Accessibilité</a:t>
            </a:r>
            <a:r>
              <a:rPr lang="fr-FR" sz="1800" dirty="0"/>
              <a:t>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CA9DABE-48EA-4A50-88A8-F7A4EBB973C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126047" y="2699381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</p:spTree>
    <p:extLst>
      <p:ext uri="{BB962C8B-B14F-4D97-AF65-F5344CB8AC3E}">
        <p14:creationId xmlns:p14="http://schemas.microsoft.com/office/powerpoint/2010/main" val="383418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881DED-8C2D-4462-812F-C6907977D2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174" y="816555"/>
            <a:ext cx="2814638" cy="58435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CFEA051-DAC8-469B-9728-74C9677496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97" y="95409"/>
            <a:ext cx="2185422" cy="666023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258D533-ADB7-48AD-AF74-CFB28994D08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857766" y="286603"/>
            <a:ext cx="4026091" cy="369332"/>
          </a:xfrm>
          <a:custGeom>
            <a:avLst/>
            <a:gdLst>
              <a:gd name="connsiteX0" fmla="*/ 0 w 4026091"/>
              <a:gd name="connsiteY0" fmla="*/ 0 h 369332"/>
              <a:gd name="connsiteX1" fmla="*/ 751537 w 4026091"/>
              <a:gd name="connsiteY1" fmla="*/ 0 h 369332"/>
              <a:gd name="connsiteX2" fmla="*/ 1462813 w 4026091"/>
              <a:gd name="connsiteY2" fmla="*/ 0 h 369332"/>
              <a:gd name="connsiteX3" fmla="*/ 2174089 w 4026091"/>
              <a:gd name="connsiteY3" fmla="*/ 0 h 369332"/>
              <a:gd name="connsiteX4" fmla="*/ 2724322 w 4026091"/>
              <a:gd name="connsiteY4" fmla="*/ 0 h 369332"/>
              <a:gd name="connsiteX5" fmla="*/ 3314815 w 4026091"/>
              <a:gd name="connsiteY5" fmla="*/ 0 h 369332"/>
              <a:gd name="connsiteX6" fmla="*/ 4026091 w 4026091"/>
              <a:gd name="connsiteY6" fmla="*/ 0 h 369332"/>
              <a:gd name="connsiteX7" fmla="*/ 4026091 w 4026091"/>
              <a:gd name="connsiteY7" fmla="*/ 369332 h 369332"/>
              <a:gd name="connsiteX8" fmla="*/ 3355076 w 4026091"/>
              <a:gd name="connsiteY8" fmla="*/ 369332 h 369332"/>
              <a:gd name="connsiteX9" fmla="*/ 2804843 w 4026091"/>
              <a:gd name="connsiteY9" fmla="*/ 369332 h 369332"/>
              <a:gd name="connsiteX10" fmla="*/ 2254611 w 4026091"/>
              <a:gd name="connsiteY10" fmla="*/ 369332 h 369332"/>
              <a:gd name="connsiteX11" fmla="*/ 1543335 w 4026091"/>
              <a:gd name="connsiteY11" fmla="*/ 369332 h 369332"/>
              <a:gd name="connsiteX12" fmla="*/ 952842 w 4026091"/>
              <a:gd name="connsiteY12" fmla="*/ 369332 h 369332"/>
              <a:gd name="connsiteX13" fmla="*/ 0 w 4026091"/>
              <a:gd name="connsiteY13" fmla="*/ 369332 h 369332"/>
              <a:gd name="connsiteX14" fmla="*/ 0 w 4026091"/>
              <a:gd name="connsiteY1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26091" h="369332" fill="none" extrusionOk="0">
                <a:moveTo>
                  <a:pt x="0" y="0"/>
                </a:moveTo>
                <a:cubicBezTo>
                  <a:pt x="249589" y="35481"/>
                  <a:pt x="572794" y="22805"/>
                  <a:pt x="751537" y="0"/>
                </a:cubicBezTo>
                <a:cubicBezTo>
                  <a:pt x="930280" y="-22805"/>
                  <a:pt x="1259229" y="-12392"/>
                  <a:pt x="1462813" y="0"/>
                </a:cubicBezTo>
                <a:cubicBezTo>
                  <a:pt x="1666397" y="12392"/>
                  <a:pt x="1862500" y="23531"/>
                  <a:pt x="2174089" y="0"/>
                </a:cubicBezTo>
                <a:cubicBezTo>
                  <a:pt x="2485678" y="-23531"/>
                  <a:pt x="2464709" y="-25052"/>
                  <a:pt x="2724322" y="0"/>
                </a:cubicBezTo>
                <a:cubicBezTo>
                  <a:pt x="2983935" y="25052"/>
                  <a:pt x="3051066" y="22470"/>
                  <a:pt x="3314815" y="0"/>
                </a:cubicBezTo>
                <a:cubicBezTo>
                  <a:pt x="3578564" y="-22470"/>
                  <a:pt x="3692590" y="25097"/>
                  <a:pt x="4026091" y="0"/>
                </a:cubicBezTo>
                <a:cubicBezTo>
                  <a:pt x="4012382" y="147089"/>
                  <a:pt x="4032886" y="212636"/>
                  <a:pt x="4026091" y="369332"/>
                </a:cubicBezTo>
                <a:cubicBezTo>
                  <a:pt x="3870177" y="352001"/>
                  <a:pt x="3597932" y="383022"/>
                  <a:pt x="3355076" y="369332"/>
                </a:cubicBezTo>
                <a:cubicBezTo>
                  <a:pt x="3112220" y="355642"/>
                  <a:pt x="2993583" y="384838"/>
                  <a:pt x="2804843" y="369332"/>
                </a:cubicBezTo>
                <a:cubicBezTo>
                  <a:pt x="2616103" y="353826"/>
                  <a:pt x="2401962" y="395963"/>
                  <a:pt x="2254611" y="369332"/>
                </a:cubicBezTo>
                <a:cubicBezTo>
                  <a:pt x="2107260" y="342701"/>
                  <a:pt x="1750998" y="396789"/>
                  <a:pt x="1543335" y="369332"/>
                </a:cubicBezTo>
                <a:cubicBezTo>
                  <a:pt x="1335672" y="341875"/>
                  <a:pt x="1243652" y="373485"/>
                  <a:pt x="952842" y="369332"/>
                </a:cubicBezTo>
                <a:cubicBezTo>
                  <a:pt x="662032" y="365179"/>
                  <a:pt x="365219" y="386297"/>
                  <a:pt x="0" y="369332"/>
                </a:cubicBezTo>
                <a:cubicBezTo>
                  <a:pt x="13322" y="235166"/>
                  <a:pt x="828" y="80336"/>
                  <a:pt x="0" y="0"/>
                </a:cubicBezTo>
                <a:close/>
              </a:path>
              <a:path w="4026091" h="369332" stroke="0" extrusionOk="0">
                <a:moveTo>
                  <a:pt x="0" y="0"/>
                </a:moveTo>
                <a:cubicBezTo>
                  <a:pt x="299866" y="-28179"/>
                  <a:pt x="390375" y="14057"/>
                  <a:pt x="630754" y="0"/>
                </a:cubicBezTo>
                <a:cubicBezTo>
                  <a:pt x="871133" y="-14057"/>
                  <a:pt x="1044663" y="-18052"/>
                  <a:pt x="1180987" y="0"/>
                </a:cubicBezTo>
                <a:cubicBezTo>
                  <a:pt x="1317311" y="18052"/>
                  <a:pt x="1609959" y="4754"/>
                  <a:pt x="1932524" y="0"/>
                </a:cubicBezTo>
                <a:cubicBezTo>
                  <a:pt x="2255089" y="-4754"/>
                  <a:pt x="2264136" y="-1467"/>
                  <a:pt x="2563278" y="0"/>
                </a:cubicBezTo>
                <a:cubicBezTo>
                  <a:pt x="2862420" y="1467"/>
                  <a:pt x="2996977" y="9449"/>
                  <a:pt x="3194032" y="0"/>
                </a:cubicBezTo>
                <a:cubicBezTo>
                  <a:pt x="3391087" y="-9449"/>
                  <a:pt x="3757331" y="-2798"/>
                  <a:pt x="4026091" y="0"/>
                </a:cubicBezTo>
                <a:cubicBezTo>
                  <a:pt x="4029303" y="103222"/>
                  <a:pt x="4033556" y="284950"/>
                  <a:pt x="4026091" y="369332"/>
                </a:cubicBezTo>
                <a:cubicBezTo>
                  <a:pt x="3819225" y="382245"/>
                  <a:pt x="3510560" y="346381"/>
                  <a:pt x="3355076" y="369332"/>
                </a:cubicBezTo>
                <a:cubicBezTo>
                  <a:pt x="3199592" y="392283"/>
                  <a:pt x="2940102" y="356855"/>
                  <a:pt x="2804843" y="369332"/>
                </a:cubicBezTo>
                <a:cubicBezTo>
                  <a:pt x="2669584" y="381809"/>
                  <a:pt x="2415945" y="394093"/>
                  <a:pt x="2133828" y="369332"/>
                </a:cubicBezTo>
                <a:cubicBezTo>
                  <a:pt x="1851712" y="344571"/>
                  <a:pt x="1772767" y="384906"/>
                  <a:pt x="1462813" y="369332"/>
                </a:cubicBezTo>
                <a:cubicBezTo>
                  <a:pt x="1152860" y="353758"/>
                  <a:pt x="1053392" y="362922"/>
                  <a:pt x="832059" y="369332"/>
                </a:cubicBezTo>
                <a:cubicBezTo>
                  <a:pt x="610726" y="375742"/>
                  <a:pt x="398850" y="347165"/>
                  <a:pt x="0" y="369332"/>
                </a:cubicBezTo>
                <a:cubicBezTo>
                  <a:pt x="-11719" y="274434"/>
                  <a:pt x="-5373" y="124469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175" cmpd="dbl">
            <a:solidFill>
              <a:srgbClr val="0070C0">
                <a:alpha val="99000"/>
              </a:srgb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Balises sémantiques et Accessibilité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8733DF2-20B7-4A46-A4CF-207C1ADA24B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723404" y="2679595"/>
            <a:ext cx="6186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fr-FR" dirty="0"/>
              <a:t>Une grande partie des contenus web peut être rendue accessible, simplement en s'assurant d'utiliser les </a:t>
            </a:r>
            <a:r>
              <a:rPr lang="fr-FR" b="1" dirty="0"/>
              <a:t>balises sémantiques </a:t>
            </a:r>
            <a:r>
              <a:rPr lang="fr-FR" dirty="0"/>
              <a:t>HTML appropriés. </a:t>
            </a:r>
          </a:p>
          <a:p>
            <a:pPr marL="285750" indent="-285750" algn="just">
              <a:buFontTx/>
              <a:buChar char="-"/>
            </a:pPr>
            <a:r>
              <a:rPr lang="fr-FR" dirty="0"/>
              <a:t>Une balise sémantique est une balise HTML qui apporte une indication sur le contenu d'une page web, elles sont très importante pour l’accessibilité.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BEEA709C-DA5B-43D2-9566-EF688E7EE8FF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V="1">
            <a:off x="2483893" y="5363570"/>
            <a:ext cx="6637361" cy="216000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2A7B4BE-EC6E-4DA7-BC64-8B055BFC1B0A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2433851" y="1041779"/>
            <a:ext cx="6779863" cy="780197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93801EE-99F4-406E-B46F-9EA0031EA7F5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8115869" y="1137313"/>
            <a:ext cx="1097845" cy="141117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A68A3D11-0A36-4FD3-A876-A33EB2F8E82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519917" y="9189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Ajou</a:t>
            </a:r>
            <a:r>
              <a:rPr lang="fr-FR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705662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B93F94E-CA2F-40B8-B4BD-0C2F227C876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00" y="960781"/>
            <a:ext cx="7986713" cy="509111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9EFE14E-DB2C-43D3-8D82-60E8D4C9AA0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77922" y="259307"/>
            <a:ext cx="2852382" cy="646331"/>
          </a:xfrm>
          <a:custGeom>
            <a:avLst/>
            <a:gdLst>
              <a:gd name="connsiteX0" fmla="*/ 0 w 2852382"/>
              <a:gd name="connsiteY0" fmla="*/ 0 h 646331"/>
              <a:gd name="connsiteX1" fmla="*/ 513429 w 2852382"/>
              <a:gd name="connsiteY1" fmla="*/ 0 h 646331"/>
              <a:gd name="connsiteX2" fmla="*/ 1026858 w 2852382"/>
              <a:gd name="connsiteY2" fmla="*/ 0 h 646331"/>
              <a:gd name="connsiteX3" fmla="*/ 1597334 w 2852382"/>
              <a:gd name="connsiteY3" fmla="*/ 0 h 646331"/>
              <a:gd name="connsiteX4" fmla="*/ 2167810 w 2852382"/>
              <a:gd name="connsiteY4" fmla="*/ 0 h 646331"/>
              <a:gd name="connsiteX5" fmla="*/ 2852382 w 2852382"/>
              <a:gd name="connsiteY5" fmla="*/ 0 h 646331"/>
              <a:gd name="connsiteX6" fmla="*/ 2852382 w 2852382"/>
              <a:gd name="connsiteY6" fmla="*/ 316702 h 646331"/>
              <a:gd name="connsiteX7" fmla="*/ 2852382 w 2852382"/>
              <a:gd name="connsiteY7" fmla="*/ 646331 h 646331"/>
              <a:gd name="connsiteX8" fmla="*/ 2281906 w 2852382"/>
              <a:gd name="connsiteY8" fmla="*/ 646331 h 646331"/>
              <a:gd name="connsiteX9" fmla="*/ 1768477 w 2852382"/>
              <a:gd name="connsiteY9" fmla="*/ 646331 h 646331"/>
              <a:gd name="connsiteX10" fmla="*/ 1283572 w 2852382"/>
              <a:gd name="connsiteY10" fmla="*/ 646331 h 646331"/>
              <a:gd name="connsiteX11" fmla="*/ 684572 w 2852382"/>
              <a:gd name="connsiteY11" fmla="*/ 646331 h 646331"/>
              <a:gd name="connsiteX12" fmla="*/ 0 w 2852382"/>
              <a:gd name="connsiteY12" fmla="*/ 646331 h 646331"/>
              <a:gd name="connsiteX13" fmla="*/ 0 w 2852382"/>
              <a:gd name="connsiteY13" fmla="*/ 316702 h 646331"/>
              <a:gd name="connsiteX14" fmla="*/ 0 w 2852382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2382" h="646331" fill="none" extrusionOk="0">
                <a:moveTo>
                  <a:pt x="0" y="0"/>
                </a:moveTo>
                <a:cubicBezTo>
                  <a:pt x="121107" y="-4377"/>
                  <a:pt x="296995" y="28697"/>
                  <a:pt x="513429" y="0"/>
                </a:cubicBezTo>
                <a:cubicBezTo>
                  <a:pt x="729863" y="-28697"/>
                  <a:pt x="821696" y="9192"/>
                  <a:pt x="1026858" y="0"/>
                </a:cubicBezTo>
                <a:cubicBezTo>
                  <a:pt x="1232020" y="-9192"/>
                  <a:pt x="1409062" y="38312"/>
                  <a:pt x="1597334" y="0"/>
                </a:cubicBezTo>
                <a:cubicBezTo>
                  <a:pt x="1785606" y="-38312"/>
                  <a:pt x="2040954" y="23887"/>
                  <a:pt x="2167810" y="0"/>
                </a:cubicBezTo>
                <a:cubicBezTo>
                  <a:pt x="2294666" y="-23887"/>
                  <a:pt x="2696715" y="78767"/>
                  <a:pt x="2852382" y="0"/>
                </a:cubicBezTo>
                <a:cubicBezTo>
                  <a:pt x="2877201" y="77092"/>
                  <a:pt x="2846471" y="226025"/>
                  <a:pt x="2852382" y="316702"/>
                </a:cubicBezTo>
                <a:cubicBezTo>
                  <a:pt x="2858293" y="407379"/>
                  <a:pt x="2821879" y="533094"/>
                  <a:pt x="2852382" y="646331"/>
                </a:cubicBezTo>
                <a:cubicBezTo>
                  <a:pt x="2636245" y="649972"/>
                  <a:pt x="2438399" y="583461"/>
                  <a:pt x="2281906" y="646331"/>
                </a:cubicBezTo>
                <a:cubicBezTo>
                  <a:pt x="2125413" y="709201"/>
                  <a:pt x="1935270" y="610988"/>
                  <a:pt x="1768477" y="646331"/>
                </a:cubicBezTo>
                <a:cubicBezTo>
                  <a:pt x="1601684" y="681674"/>
                  <a:pt x="1424992" y="633072"/>
                  <a:pt x="1283572" y="646331"/>
                </a:cubicBezTo>
                <a:cubicBezTo>
                  <a:pt x="1142152" y="659590"/>
                  <a:pt x="935146" y="611928"/>
                  <a:pt x="684572" y="646331"/>
                </a:cubicBezTo>
                <a:cubicBezTo>
                  <a:pt x="433998" y="680734"/>
                  <a:pt x="174531" y="635799"/>
                  <a:pt x="0" y="646331"/>
                </a:cubicBezTo>
                <a:cubicBezTo>
                  <a:pt x="-11989" y="560630"/>
                  <a:pt x="36269" y="426695"/>
                  <a:pt x="0" y="316702"/>
                </a:cubicBezTo>
                <a:cubicBezTo>
                  <a:pt x="-36269" y="206709"/>
                  <a:pt x="36226" y="83384"/>
                  <a:pt x="0" y="0"/>
                </a:cubicBezTo>
                <a:close/>
              </a:path>
              <a:path w="2852382" h="646331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69734" y="109328"/>
                  <a:pt x="2847107" y="230037"/>
                  <a:pt x="2852382" y="310239"/>
                </a:cubicBezTo>
                <a:cubicBezTo>
                  <a:pt x="2857657" y="390441"/>
                  <a:pt x="2848988" y="536272"/>
                  <a:pt x="2852382" y="646331"/>
                </a:cubicBezTo>
                <a:cubicBezTo>
                  <a:pt x="2687630" y="694907"/>
                  <a:pt x="2512725" y="637165"/>
                  <a:pt x="2367477" y="646331"/>
                </a:cubicBezTo>
                <a:cubicBezTo>
                  <a:pt x="2222229" y="655497"/>
                  <a:pt x="1992714" y="638054"/>
                  <a:pt x="1797001" y="646331"/>
                </a:cubicBezTo>
                <a:cubicBezTo>
                  <a:pt x="1601288" y="654608"/>
                  <a:pt x="1424499" y="585459"/>
                  <a:pt x="1283572" y="646331"/>
                </a:cubicBezTo>
                <a:cubicBezTo>
                  <a:pt x="1142645" y="707203"/>
                  <a:pt x="821265" y="645998"/>
                  <a:pt x="656048" y="646331"/>
                </a:cubicBezTo>
                <a:cubicBezTo>
                  <a:pt x="490831" y="646664"/>
                  <a:pt x="193556" y="572233"/>
                  <a:pt x="0" y="646331"/>
                </a:cubicBezTo>
                <a:cubicBezTo>
                  <a:pt x="-6256" y="536701"/>
                  <a:pt x="27938" y="444256"/>
                  <a:pt x="0" y="310239"/>
                </a:cubicBezTo>
                <a:cubicBezTo>
                  <a:pt x="-27938" y="176222"/>
                  <a:pt x="10887" y="1030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Images texte et tailles des polices de caractères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299BC87-8C4B-4455-9B9C-056F262D95F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9224" y="1037230"/>
            <a:ext cx="42262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L’utilisation d’images pour remplacer du texte, n’est pas recommandé. </a:t>
            </a:r>
          </a:p>
          <a:p>
            <a:endParaRPr lang="fr-FR" sz="1600" dirty="0"/>
          </a:p>
          <a:p>
            <a:pPr marL="285750" indent="-285750">
              <a:buFontTx/>
              <a:buChar char="-"/>
            </a:pPr>
            <a:r>
              <a:rPr lang="fr-FR" sz="1600" dirty="0"/>
              <a:t>Impacte sur la vitesse.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Non responsive.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Le contenu du texte n’est pas accessible.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Le texte des images n’est pas prit en compte par les moteurs de recherche, d’autant plus s’il est pertinent, comme c’est le cas dans ces exemples.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E56E079-87E5-441B-BA5E-B246B1C2181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9224" y="4876800"/>
            <a:ext cx="41489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/>
              <a:t>Sur le site, j’ai vue à de nombreux endroits ou la taille des caractères sont trop petit, c’est nuisible à l’accessibilité.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Je recommande une taille de </a:t>
            </a:r>
            <a:r>
              <a:rPr lang="fr-FR" sz="1600" b="1" dirty="0"/>
              <a:t>16px</a:t>
            </a:r>
            <a:r>
              <a:rPr lang="fr-FR" sz="1600" dirty="0"/>
              <a:t> ou </a:t>
            </a:r>
            <a:r>
              <a:rPr lang="fr-FR" sz="1600" b="1" dirty="0"/>
              <a:t>1rem</a:t>
            </a:r>
            <a:r>
              <a:rPr lang="fr-FR" sz="1600" dirty="0"/>
              <a:t> au minimum. L’unité </a:t>
            </a:r>
            <a:r>
              <a:rPr lang="fr-FR" sz="1600" b="1" dirty="0"/>
              <a:t>rem</a:t>
            </a:r>
            <a:r>
              <a:rPr lang="fr-FR" sz="1600" dirty="0"/>
              <a:t> est préférable pour l’accessibilité, c’est une mesure qui est paramétrable.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EE1A6D0-1FAB-4343-A383-78FFDD4908A2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 flipV="1">
            <a:off x="3949002" y="3684897"/>
            <a:ext cx="1073374" cy="190701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DFA172D-1948-4D18-9C26-E00AAFEC731B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V="1">
            <a:off x="3848669" y="1478507"/>
            <a:ext cx="1082722" cy="1182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A36580D-EE23-4B9D-A0DD-2873EAB37DC8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3848669" y="1596788"/>
            <a:ext cx="1235122" cy="3280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1459CA63-BBFB-4C3D-A8AB-352B45713298}"/>
              </a:ext>
            </a:extLst>
          </p:cNvPr>
          <p:cNvSpPr txBox="1"/>
          <p:nvPr/>
        </p:nvSpPr>
        <p:spPr>
          <a:xfrm>
            <a:off x="157815" y="3715042"/>
            <a:ext cx="4148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/>
              <a:t>j’ai remplacé les 3 icons par des images, j’ai ainsi supprimer le fichier </a:t>
            </a:r>
            <a:r>
              <a:rPr lang="fr-FR" sz="1600" b="1" dirty="0"/>
              <a:t>et-line.css</a:t>
            </a:r>
            <a:r>
              <a:rPr lang="fr-FR" sz="1600" dirty="0"/>
              <a:t>. Ces images au format </a:t>
            </a:r>
            <a:r>
              <a:rPr lang="fr-FR" sz="1600" b="1" dirty="0"/>
              <a:t>webp</a:t>
            </a:r>
            <a:r>
              <a:rPr lang="fr-FR" sz="1600" dirty="0"/>
              <a:t> ne pèsent que 1ko,</a:t>
            </a:r>
          </a:p>
          <a:p>
            <a:pPr marL="285750" indent="-285750">
              <a:buFontTx/>
              <a:buChar char="-"/>
            </a:pPr>
            <a:endParaRPr lang="fr-FR" sz="1600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01298B2-89C2-42CD-BE24-8B2431450829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V="1">
            <a:off x="4089379" y="2502040"/>
            <a:ext cx="1094745" cy="165965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84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9980AC2-E414-4E26-A546-EF23B6D6D3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213" y="1989018"/>
            <a:ext cx="3048000" cy="47815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4C8861-576C-4FEA-AADE-958E990006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" y="2012404"/>
            <a:ext cx="3171825" cy="475297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E3CAE77-28EE-4FFF-9B99-7F6275B7CDC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289946" y="209265"/>
            <a:ext cx="2852382" cy="369332"/>
          </a:xfrm>
          <a:custGeom>
            <a:avLst/>
            <a:gdLst>
              <a:gd name="connsiteX0" fmla="*/ 0 w 2852382"/>
              <a:gd name="connsiteY0" fmla="*/ 0 h 369332"/>
              <a:gd name="connsiteX1" fmla="*/ 484905 w 2852382"/>
              <a:gd name="connsiteY1" fmla="*/ 0 h 369332"/>
              <a:gd name="connsiteX2" fmla="*/ 998334 w 2852382"/>
              <a:gd name="connsiteY2" fmla="*/ 0 h 369332"/>
              <a:gd name="connsiteX3" fmla="*/ 1483239 w 2852382"/>
              <a:gd name="connsiteY3" fmla="*/ 0 h 369332"/>
              <a:gd name="connsiteX4" fmla="*/ 1996667 w 2852382"/>
              <a:gd name="connsiteY4" fmla="*/ 0 h 369332"/>
              <a:gd name="connsiteX5" fmla="*/ 2852382 w 2852382"/>
              <a:gd name="connsiteY5" fmla="*/ 0 h 369332"/>
              <a:gd name="connsiteX6" fmla="*/ 2852382 w 2852382"/>
              <a:gd name="connsiteY6" fmla="*/ 369332 h 369332"/>
              <a:gd name="connsiteX7" fmla="*/ 2338953 w 2852382"/>
              <a:gd name="connsiteY7" fmla="*/ 369332 h 369332"/>
              <a:gd name="connsiteX8" fmla="*/ 1739953 w 2852382"/>
              <a:gd name="connsiteY8" fmla="*/ 369332 h 369332"/>
              <a:gd name="connsiteX9" fmla="*/ 1255048 w 2852382"/>
              <a:gd name="connsiteY9" fmla="*/ 369332 h 369332"/>
              <a:gd name="connsiteX10" fmla="*/ 741619 w 2852382"/>
              <a:gd name="connsiteY10" fmla="*/ 369332 h 369332"/>
              <a:gd name="connsiteX11" fmla="*/ 0 w 2852382"/>
              <a:gd name="connsiteY11" fmla="*/ 369332 h 369332"/>
              <a:gd name="connsiteX12" fmla="*/ 0 w 2852382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2382" h="369332" fill="none" extrusionOk="0">
                <a:moveTo>
                  <a:pt x="0" y="0"/>
                </a:moveTo>
                <a:cubicBezTo>
                  <a:pt x="219670" y="-7548"/>
                  <a:pt x="339523" y="31988"/>
                  <a:pt x="484905" y="0"/>
                </a:cubicBezTo>
                <a:cubicBezTo>
                  <a:pt x="630287" y="-31988"/>
                  <a:pt x="857606" y="14511"/>
                  <a:pt x="998334" y="0"/>
                </a:cubicBezTo>
                <a:cubicBezTo>
                  <a:pt x="1139062" y="-14511"/>
                  <a:pt x="1340842" y="56832"/>
                  <a:pt x="1483239" y="0"/>
                </a:cubicBezTo>
                <a:cubicBezTo>
                  <a:pt x="1625636" y="-56832"/>
                  <a:pt x="1795687" y="12035"/>
                  <a:pt x="1996667" y="0"/>
                </a:cubicBezTo>
                <a:cubicBezTo>
                  <a:pt x="2197647" y="-12035"/>
                  <a:pt x="2609147" y="3646"/>
                  <a:pt x="2852382" y="0"/>
                </a:cubicBezTo>
                <a:cubicBezTo>
                  <a:pt x="2876000" y="83515"/>
                  <a:pt x="2847784" y="230845"/>
                  <a:pt x="2852382" y="369332"/>
                </a:cubicBezTo>
                <a:cubicBezTo>
                  <a:pt x="2677890" y="409316"/>
                  <a:pt x="2460115" y="343675"/>
                  <a:pt x="2338953" y="369332"/>
                </a:cubicBezTo>
                <a:cubicBezTo>
                  <a:pt x="2217791" y="394989"/>
                  <a:pt x="2031837" y="304223"/>
                  <a:pt x="1739953" y="369332"/>
                </a:cubicBezTo>
                <a:cubicBezTo>
                  <a:pt x="1448069" y="434441"/>
                  <a:pt x="1380717" y="327575"/>
                  <a:pt x="1255048" y="369332"/>
                </a:cubicBezTo>
                <a:cubicBezTo>
                  <a:pt x="1129380" y="411089"/>
                  <a:pt x="924187" y="327701"/>
                  <a:pt x="741619" y="369332"/>
                </a:cubicBezTo>
                <a:cubicBezTo>
                  <a:pt x="559051" y="410963"/>
                  <a:pt x="277854" y="291631"/>
                  <a:pt x="0" y="369332"/>
                </a:cubicBezTo>
                <a:cubicBezTo>
                  <a:pt x="-15527" y="231341"/>
                  <a:pt x="27301" y="162706"/>
                  <a:pt x="0" y="0"/>
                </a:cubicBezTo>
                <a:close/>
              </a:path>
              <a:path w="2852382" h="369332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84039" y="178857"/>
                  <a:pt x="2825098" y="294462"/>
                  <a:pt x="2852382" y="369332"/>
                </a:cubicBezTo>
                <a:cubicBezTo>
                  <a:pt x="2624068" y="403012"/>
                  <a:pt x="2440361" y="314438"/>
                  <a:pt x="2253382" y="369332"/>
                </a:cubicBezTo>
                <a:cubicBezTo>
                  <a:pt x="2066403" y="424226"/>
                  <a:pt x="1831749" y="349511"/>
                  <a:pt x="1625858" y="369332"/>
                </a:cubicBezTo>
                <a:cubicBezTo>
                  <a:pt x="1419967" y="389153"/>
                  <a:pt x="1253890" y="364103"/>
                  <a:pt x="1055381" y="369332"/>
                </a:cubicBezTo>
                <a:cubicBezTo>
                  <a:pt x="856872" y="374561"/>
                  <a:pt x="678956" y="368130"/>
                  <a:pt x="541953" y="369332"/>
                </a:cubicBezTo>
                <a:cubicBezTo>
                  <a:pt x="404950" y="370534"/>
                  <a:pt x="226058" y="353088"/>
                  <a:pt x="0" y="369332"/>
                </a:cubicBezTo>
                <a:cubicBezTo>
                  <a:pt x="-1568" y="191622"/>
                  <a:pt x="8306" y="13512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Format et taille des images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0299CF-A528-4E47-9EE9-2E4BCF14AC1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0334" y="841612"/>
            <a:ext cx="11486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Le choix du format d’image peut être primordial en terme de vitesse, principalement en version mobile.</a:t>
            </a:r>
          </a:p>
          <a:p>
            <a:pPr marL="285750" indent="-285750">
              <a:buFontTx/>
              <a:buChar char="-"/>
            </a:pPr>
            <a:r>
              <a:rPr lang="fr-FR" dirty="0"/>
              <a:t>Il faut oublier les formats trop lourd, tel que </a:t>
            </a:r>
            <a:r>
              <a:rPr lang="fr-FR" b="1" dirty="0"/>
              <a:t>BMP</a:t>
            </a:r>
            <a:r>
              <a:rPr lang="fr-FR" dirty="0"/>
              <a:t>, les différences de poids sont flagrantes.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81D2E91-6A64-4C2F-9086-33275216F2D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155275" y="2142362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F015101-8516-490C-B2B2-5461B61BF10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387716" y="2086656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A241542-2491-42FE-9F35-2AF1CE2C45D5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V="1">
            <a:off x="3330054" y="5131558"/>
            <a:ext cx="5641074" cy="40944"/>
          </a:xfrm>
          <a:prstGeom prst="straightConnector1">
            <a:avLst/>
          </a:prstGeom>
          <a:ln w="12700">
            <a:solidFill>
              <a:srgbClr val="FF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2D42C13-5B26-46E9-B0E9-4AD2B4FA4F61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130722" y="2210937"/>
            <a:ext cx="37406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/>
              <a:t>Concernant les 4 premiers fichiers, dont 2 </a:t>
            </a:r>
            <a:r>
              <a:rPr lang="fr-FR" sz="1600" b="1" dirty="0"/>
              <a:t>BMP</a:t>
            </a:r>
            <a:r>
              <a:rPr lang="fr-FR" sz="1600" dirty="0"/>
              <a:t>, nous observons un nette gain de place.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Pour les 2 premiers, j’ai fais une version small aux dimensions inférieurs pour les mobiles.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Deux autres fonds d’écran ont également leurs versions mobiles.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3CDAD1B-BBAB-4E68-9F4F-340F21E6157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88118" y="127698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ResizePixel.com</a:t>
            </a:r>
          </a:p>
        </p:txBody>
      </p:sp>
    </p:spTree>
    <p:extLst>
      <p:ext uri="{BB962C8B-B14F-4D97-AF65-F5344CB8AC3E}">
        <p14:creationId xmlns:p14="http://schemas.microsoft.com/office/powerpoint/2010/main" val="1825847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173F1CE1-753D-406E-B739-E263E144198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389743" y="484534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FCD073-1D15-4B24-8F73-15D0D4BF64B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924676" y="481103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E01978E-30CE-4894-B620-A70FA55FB64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25838" y="1174315"/>
            <a:ext cx="4839837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Etat du site </a:t>
            </a:r>
            <a:r>
              <a:rPr lang="fr-FR" b="1" dirty="0"/>
              <a:t>avant</a:t>
            </a:r>
            <a:r>
              <a:rPr lang="fr-FR" dirty="0"/>
              <a:t> et </a:t>
            </a:r>
            <a:r>
              <a:rPr lang="fr-FR" b="1" dirty="0"/>
              <a:t>après</a:t>
            </a:r>
            <a:r>
              <a:rPr lang="fr-FR" dirty="0"/>
              <a:t> modifications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3B1AEC7-2E0D-4C60-A93A-17545DAA6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5" y="1023783"/>
            <a:ext cx="3175912" cy="5617932"/>
          </a:xfr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F03C8D9-2335-4FCE-A7A5-A4307EA0C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988" y="1019221"/>
            <a:ext cx="2930253" cy="562249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6243162-B66B-411A-9F04-97D4CC5391D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289946" y="209265"/>
            <a:ext cx="2852382" cy="369332"/>
          </a:xfrm>
          <a:custGeom>
            <a:avLst/>
            <a:gdLst>
              <a:gd name="connsiteX0" fmla="*/ 0 w 2852382"/>
              <a:gd name="connsiteY0" fmla="*/ 0 h 369332"/>
              <a:gd name="connsiteX1" fmla="*/ 484905 w 2852382"/>
              <a:gd name="connsiteY1" fmla="*/ 0 h 369332"/>
              <a:gd name="connsiteX2" fmla="*/ 998334 w 2852382"/>
              <a:gd name="connsiteY2" fmla="*/ 0 h 369332"/>
              <a:gd name="connsiteX3" fmla="*/ 1483239 w 2852382"/>
              <a:gd name="connsiteY3" fmla="*/ 0 h 369332"/>
              <a:gd name="connsiteX4" fmla="*/ 1996667 w 2852382"/>
              <a:gd name="connsiteY4" fmla="*/ 0 h 369332"/>
              <a:gd name="connsiteX5" fmla="*/ 2852382 w 2852382"/>
              <a:gd name="connsiteY5" fmla="*/ 0 h 369332"/>
              <a:gd name="connsiteX6" fmla="*/ 2852382 w 2852382"/>
              <a:gd name="connsiteY6" fmla="*/ 369332 h 369332"/>
              <a:gd name="connsiteX7" fmla="*/ 2338953 w 2852382"/>
              <a:gd name="connsiteY7" fmla="*/ 369332 h 369332"/>
              <a:gd name="connsiteX8" fmla="*/ 1739953 w 2852382"/>
              <a:gd name="connsiteY8" fmla="*/ 369332 h 369332"/>
              <a:gd name="connsiteX9" fmla="*/ 1255048 w 2852382"/>
              <a:gd name="connsiteY9" fmla="*/ 369332 h 369332"/>
              <a:gd name="connsiteX10" fmla="*/ 741619 w 2852382"/>
              <a:gd name="connsiteY10" fmla="*/ 369332 h 369332"/>
              <a:gd name="connsiteX11" fmla="*/ 0 w 2852382"/>
              <a:gd name="connsiteY11" fmla="*/ 369332 h 369332"/>
              <a:gd name="connsiteX12" fmla="*/ 0 w 2852382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2382" h="369332" fill="none" extrusionOk="0">
                <a:moveTo>
                  <a:pt x="0" y="0"/>
                </a:moveTo>
                <a:cubicBezTo>
                  <a:pt x="219670" y="-7548"/>
                  <a:pt x="339523" y="31988"/>
                  <a:pt x="484905" y="0"/>
                </a:cubicBezTo>
                <a:cubicBezTo>
                  <a:pt x="630287" y="-31988"/>
                  <a:pt x="857606" y="14511"/>
                  <a:pt x="998334" y="0"/>
                </a:cubicBezTo>
                <a:cubicBezTo>
                  <a:pt x="1139062" y="-14511"/>
                  <a:pt x="1340842" y="56832"/>
                  <a:pt x="1483239" y="0"/>
                </a:cubicBezTo>
                <a:cubicBezTo>
                  <a:pt x="1625636" y="-56832"/>
                  <a:pt x="1795687" y="12035"/>
                  <a:pt x="1996667" y="0"/>
                </a:cubicBezTo>
                <a:cubicBezTo>
                  <a:pt x="2197647" y="-12035"/>
                  <a:pt x="2609147" y="3646"/>
                  <a:pt x="2852382" y="0"/>
                </a:cubicBezTo>
                <a:cubicBezTo>
                  <a:pt x="2876000" y="83515"/>
                  <a:pt x="2847784" y="230845"/>
                  <a:pt x="2852382" y="369332"/>
                </a:cubicBezTo>
                <a:cubicBezTo>
                  <a:pt x="2677890" y="409316"/>
                  <a:pt x="2460115" y="343675"/>
                  <a:pt x="2338953" y="369332"/>
                </a:cubicBezTo>
                <a:cubicBezTo>
                  <a:pt x="2217791" y="394989"/>
                  <a:pt x="2031837" y="304223"/>
                  <a:pt x="1739953" y="369332"/>
                </a:cubicBezTo>
                <a:cubicBezTo>
                  <a:pt x="1448069" y="434441"/>
                  <a:pt x="1380717" y="327575"/>
                  <a:pt x="1255048" y="369332"/>
                </a:cubicBezTo>
                <a:cubicBezTo>
                  <a:pt x="1129380" y="411089"/>
                  <a:pt x="924187" y="327701"/>
                  <a:pt x="741619" y="369332"/>
                </a:cubicBezTo>
                <a:cubicBezTo>
                  <a:pt x="559051" y="410963"/>
                  <a:pt x="277854" y="291631"/>
                  <a:pt x="0" y="369332"/>
                </a:cubicBezTo>
                <a:cubicBezTo>
                  <a:pt x="-15527" y="231341"/>
                  <a:pt x="27301" y="162706"/>
                  <a:pt x="0" y="0"/>
                </a:cubicBezTo>
                <a:close/>
              </a:path>
              <a:path w="2852382" h="369332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84039" y="178857"/>
                  <a:pt x="2825098" y="294462"/>
                  <a:pt x="2852382" y="369332"/>
                </a:cubicBezTo>
                <a:cubicBezTo>
                  <a:pt x="2624068" y="403012"/>
                  <a:pt x="2440361" y="314438"/>
                  <a:pt x="2253382" y="369332"/>
                </a:cubicBezTo>
                <a:cubicBezTo>
                  <a:pt x="2066403" y="424226"/>
                  <a:pt x="1831749" y="349511"/>
                  <a:pt x="1625858" y="369332"/>
                </a:cubicBezTo>
                <a:cubicBezTo>
                  <a:pt x="1419967" y="389153"/>
                  <a:pt x="1253890" y="364103"/>
                  <a:pt x="1055381" y="369332"/>
                </a:cubicBezTo>
                <a:cubicBezTo>
                  <a:pt x="856872" y="374561"/>
                  <a:pt x="678956" y="368130"/>
                  <a:pt x="541953" y="369332"/>
                </a:cubicBezTo>
                <a:cubicBezTo>
                  <a:pt x="404950" y="370534"/>
                  <a:pt x="226058" y="353088"/>
                  <a:pt x="0" y="369332"/>
                </a:cubicBezTo>
                <a:cubicBezTo>
                  <a:pt x="-1568" y="191622"/>
                  <a:pt x="8306" y="13512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Analyse du site</a:t>
            </a:r>
          </a:p>
        </p:txBody>
      </p:sp>
    </p:spTree>
    <p:extLst>
      <p:ext uri="{BB962C8B-B14F-4D97-AF65-F5344CB8AC3E}">
        <p14:creationId xmlns:p14="http://schemas.microsoft.com/office/powerpoint/2010/main" val="54425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47E6497-9228-4931-B771-F036D6E25B9E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2" y="2416988"/>
            <a:ext cx="5867012" cy="4367419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28032EB-B1F8-4ED1-856B-51F1B2C062D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1937" y="782390"/>
            <a:ext cx="11588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Choisir de mauvaises couleurs et contrastes, donne une mauvaise image du site et de notre savoir-faire en matière d’accessibilité.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Sur l’image, nous avons plusieurs exemples de ce qu’il ne faut pas faire. Black hat avec police 1px, mauvaise couleur/contraste, et en bas, il y a de l’orange/orange.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Il faut bien choisir les couleurs de texte et de fond, penser accessibilité, vérifier que le ration soit dans le </a:t>
            </a:r>
            <a:r>
              <a:rPr lang="fr-FR" sz="1400" u="sng" dirty="0"/>
              <a:t>vert</a:t>
            </a:r>
            <a:r>
              <a:rPr lang="fr-FR" sz="1400" dirty="0"/>
              <a:t>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8750F4C-9FEB-4606-B68E-AACE706C9D1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67016" y="3155509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3D4FA8-D7D9-4325-9D53-7D719397C23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013" y="2381061"/>
            <a:ext cx="6230362" cy="436741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65F2F6D-1156-45A5-ADB5-EF85E21FFF8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758361" y="3059668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B3691F-EDA6-4B87-AC76-B975F62B98C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921154" y="2305050"/>
            <a:ext cx="3465728" cy="619252"/>
          </a:xfrm>
          <a:prstGeom prst="rect">
            <a:avLst/>
          </a:prstGeom>
          <a:noFill/>
          <a:ln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BCA1BB1-D8E2-4CF5-AF00-9D268C9FC3D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88118" y="127698"/>
            <a:ext cx="1871663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A11Y.com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B8ABBE9-1310-4478-BB3E-E2B8797B867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89946" y="209265"/>
            <a:ext cx="2852382" cy="369332"/>
          </a:xfrm>
          <a:custGeom>
            <a:avLst/>
            <a:gdLst>
              <a:gd name="connsiteX0" fmla="*/ 0 w 2852382"/>
              <a:gd name="connsiteY0" fmla="*/ 0 h 369332"/>
              <a:gd name="connsiteX1" fmla="*/ 484905 w 2852382"/>
              <a:gd name="connsiteY1" fmla="*/ 0 h 369332"/>
              <a:gd name="connsiteX2" fmla="*/ 998334 w 2852382"/>
              <a:gd name="connsiteY2" fmla="*/ 0 h 369332"/>
              <a:gd name="connsiteX3" fmla="*/ 1483239 w 2852382"/>
              <a:gd name="connsiteY3" fmla="*/ 0 h 369332"/>
              <a:gd name="connsiteX4" fmla="*/ 1996667 w 2852382"/>
              <a:gd name="connsiteY4" fmla="*/ 0 h 369332"/>
              <a:gd name="connsiteX5" fmla="*/ 2852382 w 2852382"/>
              <a:gd name="connsiteY5" fmla="*/ 0 h 369332"/>
              <a:gd name="connsiteX6" fmla="*/ 2852382 w 2852382"/>
              <a:gd name="connsiteY6" fmla="*/ 369332 h 369332"/>
              <a:gd name="connsiteX7" fmla="*/ 2338953 w 2852382"/>
              <a:gd name="connsiteY7" fmla="*/ 369332 h 369332"/>
              <a:gd name="connsiteX8" fmla="*/ 1739953 w 2852382"/>
              <a:gd name="connsiteY8" fmla="*/ 369332 h 369332"/>
              <a:gd name="connsiteX9" fmla="*/ 1255048 w 2852382"/>
              <a:gd name="connsiteY9" fmla="*/ 369332 h 369332"/>
              <a:gd name="connsiteX10" fmla="*/ 741619 w 2852382"/>
              <a:gd name="connsiteY10" fmla="*/ 369332 h 369332"/>
              <a:gd name="connsiteX11" fmla="*/ 0 w 2852382"/>
              <a:gd name="connsiteY11" fmla="*/ 369332 h 369332"/>
              <a:gd name="connsiteX12" fmla="*/ 0 w 2852382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52382" h="369332" fill="none" extrusionOk="0">
                <a:moveTo>
                  <a:pt x="0" y="0"/>
                </a:moveTo>
                <a:cubicBezTo>
                  <a:pt x="219670" y="-7548"/>
                  <a:pt x="339523" y="31988"/>
                  <a:pt x="484905" y="0"/>
                </a:cubicBezTo>
                <a:cubicBezTo>
                  <a:pt x="630287" y="-31988"/>
                  <a:pt x="857606" y="14511"/>
                  <a:pt x="998334" y="0"/>
                </a:cubicBezTo>
                <a:cubicBezTo>
                  <a:pt x="1139062" y="-14511"/>
                  <a:pt x="1340842" y="56832"/>
                  <a:pt x="1483239" y="0"/>
                </a:cubicBezTo>
                <a:cubicBezTo>
                  <a:pt x="1625636" y="-56832"/>
                  <a:pt x="1795687" y="12035"/>
                  <a:pt x="1996667" y="0"/>
                </a:cubicBezTo>
                <a:cubicBezTo>
                  <a:pt x="2197647" y="-12035"/>
                  <a:pt x="2609147" y="3646"/>
                  <a:pt x="2852382" y="0"/>
                </a:cubicBezTo>
                <a:cubicBezTo>
                  <a:pt x="2876000" y="83515"/>
                  <a:pt x="2847784" y="230845"/>
                  <a:pt x="2852382" y="369332"/>
                </a:cubicBezTo>
                <a:cubicBezTo>
                  <a:pt x="2677890" y="409316"/>
                  <a:pt x="2460115" y="343675"/>
                  <a:pt x="2338953" y="369332"/>
                </a:cubicBezTo>
                <a:cubicBezTo>
                  <a:pt x="2217791" y="394989"/>
                  <a:pt x="2031837" y="304223"/>
                  <a:pt x="1739953" y="369332"/>
                </a:cubicBezTo>
                <a:cubicBezTo>
                  <a:pt x="1448069" y="434441"/>
                  <a:pt x="1380717" y="327575"/>
                  <a:pt x="1255048" y="369332"/>
                </a:cubicBezTo>
                <a:cubicBezTo>
                  <a:pt x="1129380" y="411089"/>
                  <a:pt x="924187" y="327701"/>
                  <a:pt x="741619" y="369332"/>
                </a:cubicBezTo>
                <a:cubicBezTo>
                  <a:pt x="559051" y="410963"/>
                  <a:pt x="277854" y="291631"/>
                  <a:pt x="0" y="369332"/>
                </a:cubicBezTo>
                <a:cubicBezTo>
                  <a:pt x="-15527" y="231341"/>
                  <a:pt x="27301" y="162706"/>
                  <a:pt x="0" y="0"/>
                </a:cubicBezTo>
                <a:close/>
              </a:path>
              <a:path w="2852382" h="369332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84039" y="178857"/>
                  <a:pt x="2825098" y="294462"/>
                  <a:pt x="2852382" y="369332"/>
                </a:cubicBezTo>
                <a:cubicBezTo>
                  <a:pt x="2624068" y="403012"/>
                  <a:pt x="2440361" y="314438"/>
                  <a:pt x="2253382" y="369332"/>
                </a:cubicBezTo>
                <a:cubicBezTo>
                  <a:pt x="2066403" y="424226"/>
                  <a:pt x="1831749" y="349511"/>
                  <a:pt x="1625858" y="369332"/>
                </a:cubicBezTo>
                <a:cubicBezTo>
                  <a:pt x="1419967" y="389153"/>
                  <a:pt x="1253890" y="364103"/>
                  <a:pt x="1055381" y="369332"/>
                </a:cubicBezTo>
                <a:cubicBezTo>
                  <a:pt x="856872" y="374561"/>
                  <a:pt x="678956" y="368130"/>
                  <a:pt x="541953" y="369332"/>
                </a:cubicBezTo>
                <a:cubicBezTo>
                  <a:pt x="404950" y="370534"/>
                  <a:pt x="226058" y="353088"/>
                  <a:pt x="0" y="369332"/>
                </a:cubicBezTo>
                <a:cubicBezTo>
                  <a:pt x="-1568" y="191622"/>
                  <a:pt x="8306" y="13512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Couleurs et Contrastes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8E9D1F12-2F15-4E58-9836-3A6DAB9C531B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8370627" y="1736497"/>
            <a:ext cx="3339152" cy="205758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805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32A8C1B-6790-47C1-A338-7F997F1700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118" y="80963"/>
            <a:ext cx="5452582" cy="40195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2E4EC1-3E61-49D0-86D1-2FB7D9991B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6" y="4202906"/>
            <a:ext cx="5800724" cy="240506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D984466-06FE-4B07-9075-A632057A140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175" y="2582515"/>
            <a:ext cx="5004980" cy="426243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20C19C4-9051-4738-933F-B85DC0ABA46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67538" y="2050609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7B4E6D-152B-4DA9-BA95-5EA315443BC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71883" y="3287182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B8E664-7E9F-41F3-8328-6823691FCF1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33180" y="916968"/>
            <a:ext cx="63439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/>
              <a:t>Les versions mobiles ont besoin d’une attention toute particulière. Presque tout influe sur les performances, l’accessibilité et le SEO.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Avec une optimisation des images, le gain de temps est considérable.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Utiliser les balises sémantiques pour l’accessibilité.</a:t>
            </a:r>
            <a:br>
              <a:rPr lang="fr-FR" sz="1400" dirty="0"/>
            </a:br>
            <a:r>
              <a:rPr lang="fr-FR" sz="1400" dirty="0"/>
              <a:t>Les temps de chargement des ressources, images, javascript, css, tout doit être optimisé.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Utiliser des dimensions adaptées aux versions desktop et mobiles sont idéales.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ABDF0E-1E40-47CD-B493-EA55E89D3D9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57175" y="204782"/>
            <a:ext cx="1390650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PageSpeed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B2E6C93-36C2-4ED0-8554-7045E8D9A8D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720453" y="127857"/>
            <a:ext cx="2852382" cy="646331"/>
          </a:xfrm>
          <a:custGeom>
            <a:avLst/>
            <a:gdLst>
              <a:gd name="connsiteX0" fmla="*/ 0 w 2852382"/>
              <a:gd name="connsiteY0" fmla="*/ 0 h 646331"/>
              <a:gd name="connsiteX1" fmla="*/ 513429 w 2852382"/>
              <a:gd name="connsiteY1" fmla="*/ 0 h 646331"/>
              <a:gd name="connsiteX2" fmla="*/ 1026858 w 2852382"/>
              <a:gd name="connsiteY2" fmla="*/ 0 h 646331"/>
              <a:gd name="connsiteX3" fmla="*/ 1597334 w 2852382"/>
              <a:gd name="connsiteY3" fmla="*/ 0 h 646331"/>
              <a:gd name="connsiteX4" fmla="*/ 2167810 w 2852382"/>
              <a:gd name="connsiteY4" fmla="*/ 0 h 646331"/>
              <a:gd name="connsiteX5" fmla="*/ 2852382 w 2852382"/>
              <a:gd name="connsiteY5" fmla="*/ 0 h 646331"/>
              <a:gd name="connsiteX6" fmla="*/ 2852382 w 2852382"/>
              <a:gd name="connsiteY6" fmla="*/ 316702 h 646331"/>
              <a:gd name="connsiteX7" fmla="*/ 2852382 w 2852382"/>
              <a:gd name="connsiteY7" fmla="*/ 646331 h 646331"/>
              <a:gd name="connsiteX8" fmla="*/ 2281906 w 2852382"/>
              <a:gd name="connsiteY8" fmla="*/ 646331 h 646331"/>
              <a:gd name="connsiteX9" fmla="*/ 1768477 w 2852382"/>
              <a:gd name="connsiteY9" fmla="*/ 646331 h 646331"/>
              <a:gd name="connsiteX10" fmla="*/ 1283572 w 2852382"/>
              <a:gd name="connsiteY10" fmla="*/ 646331 h 646331"/>
              <a:gd name="connsiteX11" fmla="*/ 684572 w 2852382"/>
              <a:gd name="connsiteY11" fmla="*/ 646331 h 646331"/>
              <a:gd name="connsiteX12" fmla="*/ 0 w 2852382"/>
              <a:gd name="connsiteY12" fmla="*/ 646331 h 646331"/>
              <a:gd name="connsiteX13" fmla="*/ 0 w 2852382"/>
              <a:gd name="connsiteY13" fmla="*/ 316702 h 646331"/>
              <a:gd name="connsiteX14" fmla="*/ 0 w 2852382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2382" h="646331" fill="none" extrusionOk="0">
                <a:moveTo>
                  <a:pt x="0" y="0"/>
                </a:moveTo>
                <a:cubicBezTo>
                  <a:pt x="121107" y="-4377"/>
                  <a:pt x="296995" y="28697"/>
                  <a:pt x="513429" y="0"/>
                </a:cubicBezTo>
                <a:cubicBezTo>
                  <a:pt x="729863" y="-28697"/>
                  <a:pt x="821696" y="9192"/>
                  <a:pt x="1026858" y="0"/>
                </a:cubicBezTo>
                <a:cubicBezTo>
                  <a:pt x="1232020" y="-9192"/>
                  <a:pt x="1409062" y="38312"/>
                  <a:pt x="1597334" y="0"/>
                </a:cubicBezTo>
                <a:cubicBezTo>
                  <a:pt x="1785606" y="-38312"/>
                  <a:pt x="2040954" y="23887"/>
                  <a:pt x="2167810" y="0"/>
                </a:cubicBezTo>
                <a:cubicBezTo>
                  <a:pt x="2294666" y="-23887"/>
                  <a:pt x="2696715" y="78767"/>
                  <a:pt x="2852382" y="0"/>
                </a:cubicBezTo>
                <a:cubicBezTo>
                  <a:pt x="2877201" y="77092"/>
                  <a:pt x="2846471" y="226025"/>
                  <a:pt x="2852382" y="316702"/>
                </a:cubicBezTo>
                <a:cubicBezTo>
                  <a:pt x="2858293" y="407379"/>
                  <a:pt x="2821879" y="533094"/>
                  <a:pt x="2852382" y="646331"/>
                </a:cubicBezTo>
                <a:cubicBezTo>
                  <a:pt x="2636245" y="649972"/>
                  <a:pt x="2438399" y="583461"/>
                  <a:pt x="2281906" y="646331"/>
                </a:cubicBezTo>
                <a:cubicBezTo>
                  <a:pt x="2125413" y="709201"/>
                  <a:pt x="1935270" y="610988"/>
                  <a:pt x="1768477" y="646331"/>
                </a:cubicBezTo>
                <a:cubicBezTo>
                  <a:pt x="1601684" y="681674"/>
                  <a:pt x="1424992" y="633072"/>
                  <a:pt x="1283572" y="646331"/>
                </a:cubicBezTo>
                <a:cubicBezTo>
                  <a:pt x="1142152" y="659590"/>
                  <a:pt x="935146" y="611928"/>
                  <a:pt x="684572" y="646331"/>
                </a:cubicBezTo>
                <a:cubicBezTo>
                  <a:pt x="433998" y="680734"/>
                  <a:pt x="174531" y="635799"/>
                  <a:pt x="0" y="646331"/>
                </a:cubicBezTo>
                <a:cubicBezTo>
                  <a:pt x="-11989" y="560630"/>
                  <a:pt x="36269" y="426695"/>
                  <a:pt x="0" y="316702"/>
                </a:cubicBezTo>
                <a:cubicBezTo>
                  <a:pt x="-36269" y="206709"/>
                  <a:pt x="36226" y="83384"/>
                  <a:pt x="0" y="0"/>
                </a:cubicBezTo>
                <a:close/>
              </a:path>
              <a:path w="2852382" h="646331" stroke="0" extrusionOk="0">
                <a:moveTo>
                  <a:pt x="0" y="0"/>
                </a:moveTo>
                <a:cubicBezTo>
                  <a:pt x="190038" y="-20241"/>
                  <a:pt x="473105" y="1381"/>
                  <a:pt x="627524" y="0"/>
                </a:cubicBezTo>
                <a:cubicBezTo>
                  <a:pt x="781943" y="-1381"/>
                  <a:pt x="986605" y="52757"/>
                  <a:pt x="1226524" y="0"/>
                </a:cubicBezTo>
                <a:cubicBezTo>
                  <a:pt x="1466443" y="-52757"/>
                  <a:pt x="1556406" y="10624"/>
                  <a:pt x="1825524" y="0"/>
                </a:cubicBezTo>
                <a:cubicBezTo>
                  <a:pt x="2094642" y="-10624"/>
                  <a:pt x="2575067" y="46353"/>
                  <a:pt x="2852382" y="0"/>
                </a:cubicBezTo>
                <a:cubicBezTo>
                  <a:pt x="2869734" y="109328"/>
                  <a:pt x="2847107" y="230037"/>
                  <a:pt x="2852382" y="310239"/>
                </a:cubicBezTo>
                <a:cubicBezTo>
                  <a:pt x="2857657" y="390441"/>
                  <a:pt x="2848988" y="536272"/>
                  <a:pt x="2852382" y="646331"/>
                </a:cubicBezTo>
                <a:cubicBezTo>
                  <a:pt x="2687630" y="694907"/>
                  <a:pt x="2512725" y="637165"/>
                  <a:pt x="2367477" y="646331"/>
                </a:cubicBezTo>
                <a:cubicBezTo>
                  <a:pt x="2222229" y="655497"/>
                  <a:pt x="1992714" y="638054"/>
                  <a:pt x="1797001" y="646331"/>
                </a:cubicBezTo>
                <a:cubicBezTo>
                  <a:pt x="1601288" y="654608"/>
                  <a:pt x="1424499" y="585459"/>
                  <a:pt x="1283572" y="646331"/>
                </a:cubicBezTo>
                <a:cubicBezTo>
                  <a:pt x="1142645" y="707203"/>
                  <a:pt x="821265" y="645998"/>
                  <a:pt x="656048" y="646331"/>
                </a:cubicBezTo>
                <a:cubicBezTo>
                  <a:pt x="490831" y="646664"/>
                  <a:pt x="193556" y="572233"/>
                  <a:pt x="0" y="646331"/>
                </a:cubicBezTo>
                <a:cubicBezTo>
                  <a:pt x="-6256" y="536701"/>
                  <a:pt x="27938" y="444256"/>
                  <a:pt x="0" y="310239"/>
                </a:cubicBezTo>
                <a:cubicBezTo>
                  <a:pt x="-27938" y="176222"/>
                  <a:pt x="10887" y="1030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 w="3175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11811168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Analyse les problèmes de performances</a:t>
            </a:r>
          </a:p>
        </p:txBody>
      </p:sp>
    </p:spTree>
    <p:extLst>
      <p:ext uri="{BB962C8B-B14F-4D97-AF65-F5344CB8AC3E}">
        <p14:creationId xmlns:p14="http://schemas.microsoft.com/office/powerpoint/2010/main" val="321728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C75D259-DE05-474B-A43A-95015810F0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3" y="2190778"/>
            <a:ext cx="6233719" cy="44886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062F0BD-B143-4ECE-AEEA-4BCF9CE33F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063" y="2222256"/>
            <a:ext cx="6177983" cy="443095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37ECC37-1673-4C87-BC9D-1772C2C583D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748087" y="582051"/>
            <a:ext cx="3938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Version Desktop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0B0048A-41D3-44DE-B90D-06393B61D58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234495" y="3426619"/>
            <a:ext cx="9048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APRES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44C25C4-7801-4AB5-B772-7BD7E3B51DC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352801" y="3426619"/>
            <a:ext cx="90487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AVANT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EE1B78F-9EC4-44A9-9C25-686700E3A45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57175" y="204782"/>
            <a:ext cx="1390650" cy="369332"/>
          </a:xfrm>
          <a:prstGeom prst="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PageSpeed</a:t>
            </a:r>
          </a:p>
        </p:txBody>
      </p:sp>
    </p:spTree>
    <p:extLst>
      <p:ext uri="{BB962C8B-B14F-4D97-AF65-F5344CB8AC3E}">
        <p14:creationId xmlns:p14="http://schemas.microsoft.com/office/powerpoint/2010/main" val="23078331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744</Words>
  <Application>Microsoft Office PowerPoint</Application>
  <PresentationFormat>Grand écran</PresentationFormat>
  <Paragraphs>78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Inter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Esteban Hatchikian</dc:creator>
  <cp:lastModifiedBy>Esteban Hatchikian</cp:lastModifiedBy>
  <cp:revision>102</cp:revision>
  <dcterms:created xsi:type="dcterms:W3CDTF">2022-11-24T16:09:20Z</dcterms:created>
  <dcterms:modified xsi:type="dcterms:W3CDTF">2022-12-06T10:29:09Z</dcterms:modified>
</cp:coreProperties>
</file>